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6858000" cx="9144000"/>
  <p:notesSz cx="6858000" cy="9144000"/>
  <p:embeddedFontLst>
    <p:embeddedFont>
      <p:font typeface="Average"/>
      <p:regular r:id="rId79"/>
    </p:embeddedFont>
    <p:embeddedFont>
      <p:font typeface="Oswald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82" roundtripDataSignature="AMtx7mgRzRWj+QgOBq6WNGPSuNmICZds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swald-regular.fntdata"/><Relationship Id="rId82" Type="http://customschemas.google.com/relationships/presentationmetadata" Target="metadata"/><Relationship Id="rId81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Average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19d56bd8d_0_1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b19d56bd8d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c33d3fc8d_0_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bc33d3fc8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c33d3fc8d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bc33d3fc8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c3fd75efc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bc3fd75e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db0003c1b_0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db0003c1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c3fd75efc_0_1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bc3fd75ef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db0003c1b_0_13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db0003c1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db0003c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bdb0003c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db0003c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bdb0003c1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db0003c1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bdb0003c1b_0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db0003c1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bdb0003c1b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19d56bd8d_0_1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b19d56bd8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db0003c1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bdb0003c1b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db0003c1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bdb0003c1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bdb0003c1b_0_3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bdb0003c1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db0003c1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bdb0003c1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db0003c1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bdb0003c1b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bdb0003c1b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bdb0003c1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db0003c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bdb0003c1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db0003c1b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db0003c1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bdb0003c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bdb0003c1b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db0003c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bdb0003c1b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19d56bd8d_0_12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b19d56bd8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db0003c1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bdb0003c1b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db0003c1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bdb0003c1b_0_3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db0003c1b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bdb0003c1b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bdb0003c1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bdb0003c1b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db0003c1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bdb0003c1b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db0003c1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bdb0003c1b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db0003c1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bdb0003c1b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bdb0003c1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bdb0003c1b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db0003c1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bdb0003c1b_0_3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db0003c1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bdb0003c1b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19d56bd8d_0_12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b19d56bd8d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bdb0003c1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bdb0003c1b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db0003c1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bdb0003c1b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bdb0003c1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bdb0003c1b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db0003c1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bdb0003c1b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db0003c1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bdb0003c1b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db0003c1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bdb0003c1b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db0003c1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bdb0003c1b_0_3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db0003c1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bdb0003c1b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db0003c1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bdb0003c1b_0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db0003c1b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bdb0003c1b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c33d3fc8d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bc33d3f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db0003c1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bdb0003c1b_0_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db0003c1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bdb0003c1b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db0003c1b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bdb0003c1b_0_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bdb0003c1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bdb0003c1b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db0003c1b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bdb0003c1b_0_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bdb0003c1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bdb0003c1b_0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db0003c1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bdb0003c1b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db0003c1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bdb0003c1b_0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bdb0003c1b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bdb0003c1b_0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bdb0003c1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bdb0003c1b_0_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c33d3fc8d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bc33d3fc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db0003c1b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bdb0003c1b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bdb0003c1b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bdb0003c1b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db0003c1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bdb0003c1b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db0003c1b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bdb0003c1b_0_5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db0003c1b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bdb0003c1b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db0003c1b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bdb0003c1b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db0003c1b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bdb0003c1b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db0003c1b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bdb0003c1b_0_5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db0003c1b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bdb0003c1b_0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db0003c1b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bdb0003c1b_0_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c33d3fc8d_0_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bc33d3fc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db0003c1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bdb0003c1b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db0003c1b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bdb0003c1b_0_6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bdb0003c1b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bdb0003c1b_0_6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db0003c1b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bdb0003c1b_0_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c33d3fc8d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bc33d3fc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c33d3fc8d_0_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bc33d3fc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b19d56bd8d_2_352"/>
          <p:cNvGrpSpPr/>
          <p:nvPr/>
        </p:nvGrpSpPr>
        <p:grpSpPr>
          <a:xfrm>
            <a:off x="4350279" y="3807170"/>
            <a:ext cx="443589" cy="140843"/>
            <a:chOff x="4137525" y="2915950"/>
            <a:chExt cx="869100" cy="207000"/>
          </a:xfrm>
        </p:grpSpPr>
        <p:sp>
          <p:nvSpPr>
            <p:cNvPr id="11" name="Google Shape;11;g3b19d56bd8d_2_35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3b19d56bd8d_2_35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3b19d56bd8d_2_35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g3b19d56bd8d_2_352"/>
          <p:cNvSpPr txBox="1"/>
          <p:nvPr>
            <p:ph type="ctrTitle"/>
          </p:nvPr>
        </p:nvSpPr>
        <p:spPr>
          <a:xfrm>
            <a:off x="671258" y="1321067"/>
            <a:ext cx="78015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3b19d56bd8d_2_352"/>
          <p:cNvSpPr txBox="1"/>
          <p:nvPr>
            <p:ph idx="1" type="subTitle"/>
          </p:nvPr>
        </p:nvSpPr>
        <p:spPr>
          <a:xfrm>
            <a:off x="671250" y="4233168"/>
            <a:ext cx="7801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3b19d56bd8d_2_35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19d56bd8d_2_3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g3b19d56bd8d_2_36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g3b19d56bd8d_2_36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g3b19d56bd8d_2_367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b19d56bd8d_2_3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g3b19d56bd8d_2_37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19d56bd8d_2_375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g3b19d56bd8d_2_37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g3b19d56bd8d_2_375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19d56bd8d_2_379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g3b19d56bd8d_2_37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19d56bd8d_2_382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g3b19d56bd8d_2_382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g3b19d56bd8d_2_382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g3b19d56bd8d_2_382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g3b19d56bd8d_2_3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g3b19d56bd8d_2_38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19d56bd8d_2_38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0" name="Google Shape;90;g3b19d56bd8d_2_38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19d56bd8d_2_392"/>
          <p:cNvSpPr txBox="1"/>
          <p:nvPr>
            <p:ph hasCustomPrompt="1" type="title"/>
          </p:nvPr>
        </p:nvSpPr>
        <p:spPr>
          <a:xfrm>
            <a:off x="311700" y="1673700"/>
            <a:ext cx="85206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g3b19d56bd8d_2_392"/>
          <p:cNvSpPr txBox="1"/>
          <p:nvPr>
            <p:ph idx="1" type="body"/>
          </p:nvPr>
        </p:nvSpPr>
        <p:spPr>
          <a:xfrm>
            <a:off x="311700" y="43045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g3b19d56bd8d_2_39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19d56bd8d_2_396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b19d56bd8d_2_3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g3b19d56bd8d_2_3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3b19d56bd8d_2_363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b19d56bd8d_2_3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g3b19d56bd8d_2_3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g3b19d56bd8d_2_3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3b19d56bd8d_2_3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3b19d56bd8d_2_3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6">
  <p:cSld name="AUTOLAYOUT_27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bc3fd75efc_0_4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g3bc3fd75efc_0_420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343133"/>
            <a:ext cx="1272100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3bc3fd75efc_0_420"/>
          <p:cNvSpPr txBox="1"/>
          <p:nvPr>
            <p:ph type="ctrTitle"/>
          </p:nvPr>
        </p:nvSpPr>
        <p:spPr>
          <a:xfrm>
            <a:off x="1884750" y="948433"/>
            <a:ext cx="6947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g3bc3fd75efc_0_420"/>
          <p:cNvSpPr txBox="1"/>
          <p:nvPr>
            <p:ph idx="1" type="body"/>
          </p:nvPr>
        </p:nvSpPr>
        <p:spPr>
          <a:xfrm>
            <a:off x="1884750" y="2434100"/>
            <a:ext cx="6947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" name="Google Shape;32;g3bc3fd75efc_0_4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7">
  <p:cSld name="AUTOLAYOUT_28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bc3fd75efc_0_4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g3bc3fd75efc_0_426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343133"/>
            <a:ext cx="1272100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3bc3fd75efc_0_426"/>
          <p:cNvSpPr txBox="1"/>
          <p:nvPr>
            <p:ph type="ctrTitle"/>
          </p:nvPr>
        </p:nvSpPr>
        <p:spPr>
          <a:xfrm>
            <a:off x="1884750" y="948433"/>
            <a:ext cx="6947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g3bc3fd75efc_0_426"/>
          <p:cNvSpPr txBox="1"/>
          <p:nvPr>
            <p:ph idx="1" type="body"/>
          </p:nvPr>
        </p:nvSpPr>
        <p:spPr>
          <a:xfrm>
            <a:off x="1884750" y="2434100"/>
            <a:ext cx="6947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g3bc3fd75efc_0_4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6">
  <p:cSld name="AUTOLAYOUT_47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bc3fd75efc_0_4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3bc3fd75efc_0_432"/>
          <p:cNvSpPr/>
          <p:nvPr/>
        </p:nvSpPr>
        <p:spPr>
          <a:xfrm>
            <a:off x="4574400" y="0"/>
            <a:ext cx="45696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3bc3fd75efc_0_432"/>
          <p:cNvSpPr/>
          <p:nvPr/>
        </p:nvSpPr>
        <p:spPr>
          <a:xfrm>
            <a:off x="5323050" y="741200"/>
            <a:ext cx="3075000" cy="537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3bc3fd75efc_0_432"/>
          <p:cNvSpPr txBox="1"/>
          <p:nvPr>
            <p:ph type="title"/>
          </p:nvPr>
        </p:nvSpPr>
        <p:spPr>
          <a:xfrm>
            <a:off x="291875" y="542533"/>
            <a:ext cx="39780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g3bc3fd75efc_0_432"/>
          <p:cNvSpPr txBox="1"/>
          <p:nvPr>
            <p:ph idx="1" type="body"/>
          </p:nvPr>
        </p:nvSpPr>
        <p:spPr>
          <a:xfrm>
            <a:off x="291950" y="2473267"/>
            <a:ext cx="39780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g3bc3fd75efc_0_4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3">
  <p:cSld name="AUTOLAYOUT_44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bc3fd75efc_0_4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g3bc3fd75efc_0_439"/>
          <p:cNvGrpSpPr/>
          <p:nvPr/>
        </p:nvGrpSpPr>
        <p:grpSpPr>
          <a:xfrm>
            <a:off x="0" y="0"/>
            <a:ext cx="4316700" cy="6857829"/>
            <a:chOff x="0" y="0"/>
            <a:chExt cx="4316700" cy="5143500"/>
          </a:xfrm>
        </p:grpSpPr>
        <p:sp>
          <p:nvSpPr>
            <p:cNvPr id="49" name="Google Shape;49;g3bc3fd75efc_0_439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g3bc3fd75efc_0_439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3bc3fd75efc_0_439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3bc3fd75efc_0_439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3bc3fd75efc_0_439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g3bc3fd75efc_0_439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g3bc3fd75efc_0_439"/>
          <p:cNvSpPr txBox="1"/>
          <p:nvPr>
            <p:ph type="title"/>
          </p:nvPr>
        </p:nvSpPr>
        <p:spPr>
          <a:xfrm>
            <a:off x="311725" y="871101"/>
            <a:ext cx="3706500" cy="4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g3bc3fd75efc_0_439"/>
          <p:cNvSpPr txBox="1"/>
          <p:nvPr>
            <p:ph idx="1" type="body"/>
          </p:nvPr>
        </p:nvSpPr>
        <p:spPr>
          <a:xfrm>
            <a:off x="4620575" y="871100"/>
            <a:ext cx="4211700" cy="4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rgbClr val="284F7D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57" name="Google Shape;57;g3bc3fd75efc_0_4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8">
  <p:cSld name="AUTOLAYOUT_49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3fd75efc_0_4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bc3fd75efc_0_451"/>
          <p:cNvSpPr txBox="1"/>
          <p:nvPr>
            <p:ph type="title"/>
          </p:nvPr>
        </p:nvSpPr>
        <p:spPr>
          <a:xfrm>
            <a:off x="291875" y="542533"/>
            <a:ext cx="4813500" cy="18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g3bc3fd75efc_0_451"/>
          <p:cNvSpPr txBox="1"/>
          <p:nvPr>
            <p:ph idx="1" type="body"/>
          </p:nvPr>
        </p:nvSpPr>
        <p:spPr>
          <a:xfrm>
            <a:off x="291975" y="2473268"/>
            <a:ext cx="4813500" cy="3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g3bc3fd75efc_0_4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19d56bd8d_2_360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g3b19d56bd8d_2_360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19d56bd8d_2_3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b19d56bd8d_2_3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b19d56bd8d_2_348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docs.docker.com/engine/reference/builde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docs.docker.com/network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p0xZ5nDi8_Yz-OgY8gut9rOgdfZcA5M8/edit?usp=sharing&amp;ouid=108972485768906927376&amp;rtpof=true&amp;sd=tru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ocs.github.com/en/actions/tutorials/create-an-example-workflo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19d56bd8d_0_1233"/>
          <p:cNvSpPr txBox="1"/>
          <p:nvPr>
            <p:ph type="ctrTitle"/>
          </p:nvPr>
        </p:nvSpPr>
        <p:spPr>
          <a:xfrm>
            <a:off x="671258" y="1761422"/>
            <a:ext cx="78015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Next level Docker</a:t>
            </a:r>
            <a:endParaRPr/>
          </a:p>
        </p:txBody>
      </p:sp>
      <p:sp>
        <p:nvSpPr>
          <p:cNvPr id="102" name="Google Shape;102;g3b19d56bd8d_0_1233"/>
          <p:cNvSpPr txBox="1"/>
          <p:nvPr>
            <p:ph idx="1" type="subTitle"/>
          </p:nvPr>
        </p:nvSpPr>
        <p:spPr>
          <a:xfrm>
            <a:off x="671250" y="5644224"/>
            <a:ext cx="7801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Training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c33d3fc8d_0_3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Docker architecture</a:t>
            </a:r>
            <a:endParaRPr/>
          </a:p>
        </p:txBody>
      </p:sp>
      <p:pic>
        <p:nvPicPr>
          <p:cNvPr id="159" name="Google Shape;159;g3bc33d3fc8d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36633"/>
            <a:ext cx="6656675" cy="3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c33d3fc8d_0_6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Docker commands</a:t>
            </a:r>
            <a:endParaRPr/>
          </a:p>
        </p:txBody>
      </p:sp>
      <p:sp>
        <p:nvSpPr>
          <p:cNvPr id="165" name="Google Shape;165;g3bc33d3fc8d_0_65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run --publish 80:80 nginx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run --publish 80:80 --detach nginx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stop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ls -a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run --publish 80:80 --detach --name webhost nginx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docker container run -d -p 3306:3306 --name db -e MYSQL_RANDOM_ROOT_PASSWORD=yes mysql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c3fd75efc_0_1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71" name="Google Shape;171;g3bc3fd75efc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536633"/>
            <a:ext cx="5355324" cy="36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bc3fd75efc_0_10"/>
          <p:cNvSpPr txBox="1"/>
          <p:nvPr/>
        </p:nvSpPr>
        <p:spPr>
          <a:xfrm>
            <a:off x="0" y="6387200"/>
            <a:ext cx="58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https://docs.docker.com/engine/reference/builder/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bdb0003c1b_0_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28" y="0"/>
            <a:ext cx="548454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c3fd75efc_0_10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183" name="Google Shape;183;g3bc3fd75efc_0_10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By default all files created inside a container are stored on a writable container layer. This means that: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data doesn’t persist when that container no longer exists, and it can be difficult to get the data out of the container if another process needs it.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 container’s writable layer is tightly coupled to the host machine where the container is running. You can’t easily move the data somewhere else.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Writing into a container’s writable layer requires a storage driver to manage the filesystem. The storage driver provides a union filesystem, using the Linux kernel. This extra abstraction reduces performance as compared to using data volumes, which write directly to the host filesystem.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db0003c1b_0_13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bdb0003c1b_0_135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3bdb0003c1b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830913"/>
            <a:ext cx="9105900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bdb0003c1b_0_135"/>
          <p:cNvSpPr txBox="1"/>
          <p:nvPr/>
        </p:nvSpPr>
        <p:spPr>
          <a:xfrm>
            <a:off x="766050" y="6271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https://docs.docker.com/network/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db0003c1b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Advanced Docker Image Building Matters</a:t>
            </a:r>
            <a:endParaRPr/>
          </a:p>
        </p:txBody>
      </p:sp>
      <p:sp>
        <p:nvSpPr>
          <p:cNvPr id="197" name="Google Shape;197;g3bdb0003c1b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images are production-grade artifacts, not simple packages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Inefficient images increase build time, cost, and security risk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 platforms require both AMD64 and ARM64 support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pipelines rely heavily on optimized container builds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and GenAI workloads amplify dependency and image-size challenges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techniques improve reliability, speed, and portability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db0003c1b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 Clean &amp; Efficient Dockerfiles</a:t>
            </a:r>
            <a:endParaRPr/>
          </a:p>
        </p:txBody>
      </p:sp>
      <p:sp>
        <p:nvSpPr>
          <p:cNvPr id="203" name="Google Shape;203;g3bdb0003c1b_0_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minimal and trusted base images (slim or distroless)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'latest' tags and pin exact image versions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instructions to maximize build cache reuse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related RUN instructions to reduce layers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.dockerignore to minimize build context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Clearly separate build-time and runtime responsibilities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db0003c1b_0_1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Image Size Matters</a:t>
            </a:r>
            <a:endParaRPr/>
          </a:p>
        </p:txBody>
      </p:sp>
      <p:sp>
        <p:nvSpPr>
          <p:cNvPr id="209" name="Google Shape;209;g3bdb0003c1b_0_19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images reduce CI/CD build and pull times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storage and network transfer costs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attack surface and vulnerability exposure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cold starts for AI and serverless workloads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developer feedback and iteration speed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impact on security, cost, and performance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db0003c1b_0_2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Dockerfile Patterns for ML &amp; GenAI Workloads</a:t>
            </a:r>
            <a:endParaRPr/>
          </a:p>
        </p:txBody>
      </p:sp>
      <p:sp>
        <p:nvSpPr>
          <p:cNvPr id="215" name="Google Shape;215;g3bdb0003c1b_0_2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model download and application runtime stages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 model layers independently to avoid rebuilds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 large dependencies like PyTorch carefully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Explicitly design CPU vs GPU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 image size against inference cold-start time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images for restricted or offline environments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19d56bd8d_0_12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8" name="Google Shape;108;g3b19d56bd8d_0_1238"/>
          <p:cNvSpPr txBox="1"/>
          <p:nvPr>
            <p:ph idx="1" type="body"/>
          </p:nvPr>
        </p:nvSpPr>
        <p:spPr>
          <a:xfrm>
            <a:off x="324237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https://docs.google.com/document/d/1p0xZ5nDi8_Yz-OgY8gut9rOgdfZcA5M8/edit?usp=sharing&amp;ouid=108972485768906927376&amp;rtpof=true&amp;sd=true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db0003c1b_0_1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Dockerfile Anti-Patterns to Avoid</a:t>
            </a:r>
            <a:endParaRPr/>
          </a:p>
        </p:txBody>
      </p:sp>
      <p:sp>
        <p:nvSpPr>
          <p:cNvPr id="221" name="Google Shape;221;g3bdb0003c1b_0_19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'latest' tags causing non-deterministic builds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Installing build tools in production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Copying entire repositories unnecessarily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containers as root users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 secrets via ENV or ARG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Ignoring .dockerignore files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bdb0003c1b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Multi-Stage Docker Builds</a:t>
            </a:r>
            <a:endParaRPr/>
          </a:p>
        </p:txBody>
      </p:sp>
      <p:sp>
        <p:nvSpPr>
          <p:cNvPr id="227" name="Google Shape;227;g3bdb0003c1b_0_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multiple FROM statements to isolate build stages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Builder stages include compilers and development tools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runtime stage contains only required binaries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image size and attack surface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runtime security and performance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Node.js, Python, Go, and ML workloads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db0003c1b_0_3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bdb0003c1b_0_35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3bdb0003c1b_0_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869"/>
            <a:ext cx="9143999" cy="563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db0003c1b_0_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Caching with Docker BuildKit</a:t>
            </a:r>
            <a:endParaRPr/>
          </a:p>
        </p:txBody>
      </p:sp>
      <p:sp>
        <p:nvSpPr>
          <p:cNvPr id="240" name="Google Shape;240;g3bdb0003c1b_0_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BuildKit is the modern engine for Docker builds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efficient layer reuse across builds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cache mounts for package managers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rebuild time in CI/CD environments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secure handling of secrets during builds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scalable, modern pipelines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db0003c1b_0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BuildKit Features Used in Real Pipelines</a:t>
            </a:r>
            <a:endParaRPr/>
          </a:p>
        </p:txBody>
      </p:sp>
      <p:sp>
        <p:nvSpPr>
          <p:cNvPr id="246" name="Google Shape;246;g3bdb0003c1b_0_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execution of independent build steps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 mounts for pip, npm, apt, and model artifacts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secret mounts for credentials and tokens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Inline metadata and build provenance generation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build error visibility and diagnostics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 backend for CI/CD automation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db0003c1b_0_2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bdb0003c1b_0_20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g3bdb0003c1b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4319"/>
            <a:ext cx="9144000" cy="346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db0003c1b_0_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Buildx &amp; Multi-Architecture Builds</a:t>
            </a:r>
            <a:endParaRPr/>
          </a:p>
        </p:txBody>
      </p:sp>
      <p:sp>
        <p:nvSpPr>
          <p:cNvPr id="259" name="Google Shape;259;g3bdb0003c1b_0_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Buildx extends Docker with multi-platform build support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images for linux/amd64 and linux/arm64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for Apple Silicon and ARM-based clouds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QEMU emulation for cross-platform builds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Produces multi-arch manifest lists under one tag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with Docker Hub and private registries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db0003c1b_0_3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bdb0003c1b_0_36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g3bdb0003c1b_0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282"/>
            <a:ext cx="9144001" cy="563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db0003c1b_0_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Multi-Architecture Strategy: When and When Not</a:t>
            </a:r>
            <a:endParaRPr/>
          </a:p>
        </p:txBody>
      </p:sp>
      <p:sp>
        <p:nvSpPr>
          <p:cNvPr id="272" name="Google Shape;272;g3bdb0003c1b_0_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for heterogeneous developer environments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ARM-based cloud platforms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 for internal, single-architecture services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QEMU emulation increases build duration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resource and time trade-offs must be considered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strategy: build once, run everywhere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db0003c1b_0_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 from Module 1</a:t>
            </a:r>
            <a:endParaRPr/>
          </a:p>
        </p:txBody>
      </p:sp>
      <p:sp>
        <p:nvSpPr>
          <p:cNvPr id="278" name="Google Shape;278;g3bdb0003c1b_0_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Dockerfiles must be treated as production code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Multi-stage builds are essential for secure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caching dramatically improves CI/CD speed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Multi-architecture images are now standard practice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BuildKit and Buildx are mandatory modern skills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foundations enable secure GenAI workloads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19d56bd8d_0_124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Training Format</a:t>
            </a:r>
            <a:endParaRPr/>
          </a:p>
        </p:txBody>
      </p:sp>
      <p:sp>
        <p:nvSpPr>
          <p:cNvPr id="114" name="Google Shape;114;g3b19d56bd8d_0_1243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Concepts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Hands-on exercises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Assignments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Interactive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db0003c1b_0_2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Image Security Matters</a:t>
            </a:r>
            <a:endParaRPr/>
          </a:p>
        </p:txBody>
      </p:sp>
      <p:sp>
        <p:nvSpPr>
          <p:cNvPr id="284" name="Google Shape;284;g3bdb0003c1b_0_2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images are part of the software supply chain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Vulnerabilities often originate from base images and dependencies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Insecure images increase risk of runtime compromise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standards increasingly mandate SBOMs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must be shifted left into the build process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security directly impacts production stability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db0003c1b_0_3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Image Security Matters</a:t>
            </a:r>
            <a:endParaRPr/>
          </a:p>
        </p:txBody>
      </p:sp>
      <p:pic>
        <p:nvPicPr>
          <p:cNvPr id="290" name="Google Shape;290;g3bdb0003c1b_0_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93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db0003c1b_0_2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Software Supply Chain Security</a:t>
            </a:r>
            <a:endParaRPr/>
          </a:p>
        </p:txBody>
      </p:sp>
      <p:sp>
        <p:nvSpPr>
          <p:cNvPr id="296" name="Google Shape;296;g3bdb0003c1b_0_2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include OS packages, language libraries, and application code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dependency introduces potential vulnerabilities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Attackers exploit outdated or unpatched dependencies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SBOMs provide transparency into image contents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scanning identifies known CVEs early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security is critical for enterprise environments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db0003c1b_0_366"/>
          <p:cNvSpPr txBox="1"/>
          <p:nvPr>
            <p:ph type="title"/>
          </p:nvPr>
        </p:nvSpPr>
        <p:spPr>
          <a:xfrm>
            <a:off x="457200" y="5002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Understanding Software Supply Chain Security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g3bdb0003c1b_0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25" y="2247063"/>
            <a:ext cx="8839201" cy="3465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bdb0003c1b_0_2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Bill of Materials (SBOM)</a:t>
            </a:r>
            <a:endParaRPr/>
          </a:p>
        </p:txBody>
      </p:sp>
      <p:sp>
        <p:nvSpPr>
          <p:cNvPr id="308" name="Google Shape;308;g3bdb0003c1b_0_2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 is a complete inventory of software components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formats include SPDX and CycloneDX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SBOMs enable auditing, compliance, and vulnerability tracking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by many security frameworks and regulations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SBOMs improve visibility into transitive dependencies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automated security policies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bdb0003c1b_0_3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Bill of Materials (SBOM)</a:t>
            </a:r>
            <a:endParaRPr/>
          </a:p>
        </p:txBody>
      </p:sp>
      <p:pic>
        <p:nvPicPr>
          <p:cNvPr id="314" name="Google Shape;314;g3bdb0003c1b_0_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422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db0003c1b_0_2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Generating SBOMs with Docker Tools</a:t>
            </a:r>
            <a:endParaRPr/>
          </a:p>
        </p:txBody>
      </p:sp>
      <p:sp>
        <p:nvSpPr>
          <p:cNvPr id="320" name="Google Shape;320;g3bdb0003c1b_0_2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sbom generates SBOMs directly from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industry-standard SBOM formats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 generation can be automated in CI pipelines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Outputs are machine-readable and auditable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SBOMs can be stored as build artifacts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input for security and compliance teams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db0003c1b_0_2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Vulnerability Scanning Overview</a:t>
            </a:r>
            <a:endParaRPr/>
          </a:p>
        </p:txBody>
      </p:sp>
      <p:sp>
        <p:nvSpPr>
          <p:cNvPr id="326" name="Google Shape;326;g3bdb0003c1b_0_2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Vulnerability scanners detect known CVEs in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Scans include OS packages and application dependencies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Severity levels help prioritize remediation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positives must be evaluated carefully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Scanning should occur during build, not after deployment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scanning improves security posture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db0003c1b_0_3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Vulnerability Scanning Overview</a:t>
            </a:r>
            <a:endParaRPr/>
          </a:p>
        </p:txBody>
      </p:sp>
      <p:pic>
        <p:nvPicPr>
          <p:cNvPr id="332" name="Google Shape;332;g3bdb0003c1b_0_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19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db0003c1b_0_2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Scout for Image Security</a:t>
            </a:r>
            <a:endParaRPr/>
          </a:p>
        </p:txBody>
      </p:sp>
      <p:sp>
        <p:nvSpPr>
          <p:cNvPr id="338" name="Google Shape;338;g3bdb0003c1b_0_2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Scout analyzes image contents and vulnerabilities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CVE severity and fix recommendations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directly with Docker CLI and registries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base image updates and remediation paths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policy enforcement in CI/CD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continuous image security monitoring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19d56bd8d_0_12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Timing</a:t>
            </a:r>
            <a:endParaRPr/>
          </a:p>
        </p:txBody>
      </p:sp>
      <p:sp>
        <p:nvSpPr>
          <p:cNvPr id="120" name="Google Shape;120;g3b19d56bd8d_0_124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Start time at 9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11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Lunch 1pm to 2pm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3.30 pm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End at 5 pm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db0003c1b_0_3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Scout for Image Security</a:t>
            </a:r>
            <a:endParaRPr/>
          </a:p>
        </p:txBody>
      </p:sp>
      <p:pic>
        <p:nvPicPr>
          <p:cNvPr id="344" name="Google Shape;344;g3bdb0003c1b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698762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db0003c1b_0_2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Trivy and Dockle Overview</a:t>
            </a:r>
            <a:endParaRPr/>
          </a:p>
        </p:txBody>
      </p:sp>
      <p:sp>
        <p:nvSpPr>
          <p:cNvPr id="350" name="Google Shape;350;g3bdb0003c1b_0_2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Trivy scans images, filesystems, and repositories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OS and language-specific vulnerabilities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Dockle performs container image best-practice checks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Identifies insecure configurations and metadata issues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complement Docker Scout for deeper analysis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Widely adopted in DevSecOps pipelines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db0003c1b_0_2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Hardening Techniques</a:t>
            </a:r>
            <a:endParaRPr/>
          </a:p>
        </p:txBody>
      </p:sp>
      <p:sp>
        <p:nvSpPr>
          <p:cNvPr id="356" name="Google Shape;356;g3bdb0003c1b_0_2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containers as non-root users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minimal base images to reduce attack surface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unnecessary Linux capabilities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HEALTHCHECK instructions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embedding secrets in images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read-only file systems where possible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bdb0003c1b_0_2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Fixing Vulnerabilities in Images</a:t>
            </a:r>
            <a:endParaRPr/>
          </a:p>
        </p:txBody>
      </p:sp>
      <p:sp>
        <p:nvSpPr>
          <p:cNvPr id="362" name="Google Shape;362;g3bdb0003c1b_0_2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Upgrade base images to patched versions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application dependencies regularly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unused packages and tools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vulnerable libraries when no patch exists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Rebuild and rescan images after fixes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remediation decisions for audits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bdb0003c1b_0_2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Gates in CI/CD Pipelines</a:t>
            </a:r>
            <a:endParaRPr/>
          </a:p>
        </p:txBody>
      </p:sp>
      <p:sp>
        <p:nvSpPr>
          <p:cNvPr id="368" name="Google Shape;368;g3bdb0003c1b_0_26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 builds on critical or high-severity CVEs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SBOMs as pipeline artifacts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 base image version policies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vulnerability scanning on pull requests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feedback to developers early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consistent security enforcement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bdb0003c1b_0_2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 from Module 2</a:t>
            </a:r>
            <a:endParaRPr/>
          </a:p>
        </p:txBody>
      </p:sp>
      <p:sp>
        <p:nvSpPr>
          <p:cNvPr id="374" name="Google Shape;374;g3bdb0003c1b_0_26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security is a supply chain responsibility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SBOMs provide transparency and compliance readiness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Vulnerability scanning must be automated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tools offer complementary insights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Hardening reduces runtime attack surface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images are foundational for AI workloads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bdb0003c1b_0_3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DevContainers?</a:t>
            </a:r>
            <a:endParaRPr/>
          </a:p>
        </p:txBody>
      </p:sp>
      <p:sp>
        <p:nvSpPr>
          <p:cNvPr id="380" name="Google Shape;380;g3bdb0003c1b_0_39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environment defined as code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inside Docker containers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devcontainer.json configuration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deeply with VS Code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reproducibility &amp; isolation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AI &amp; security‑sensitive workloads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db0003c1b_0_5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DevContainers?</a:t>
            </a:r>
            <a:endParaRPr/>
          </a:p>
        </p:txBody>
      </p:sp>
      <p:pic>
        <p:nvPicPr>
          <p:cNvPr id="386" name="Google Shape;386;g3bdb0003c1b_0_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82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bdb0003c1b_0_4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DevContainers Solve</a:t>
            </a:r>
            <a:endParaRPr/>
          </a:p>
        </p:txBody>
      </p:sp>
      <p:sp>
        <p:nvSpPr>
          <p:cNvPr id="392" name="Google Shape;392;g3bdb0003c1b_0_4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Inconsistent developer environments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onboarding &amp; setup delays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Tooling version conflicts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drift across machines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tools behaving inconsistently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mismatch issues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db0003c1b_0_4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DevContainer Architecture</a:t>
            </a:r>
            <a:endParaRPr/>
          </a:p>
        </p:txBody>
      </p:sp>
      <p:sp>
        <p:nvSpPr>
          <p:cNvPr id="398" name="Google Shape;398;g3bdb0003c1b_0_40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Code as client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as execution engine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devcontainer.json as control plane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Optional Dockerfile or docker‑compose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Extensions installed inside container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Terminal runs inside container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c33d3fc8d_0_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26" name="Google Shape;126;g3bc33d3fc8d_0_0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7" name="Google Shape;127;g3bc33d3fc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" y="857250"/>
            <a:ext cx="9138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db0003c1b_0_4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DevContainer Files</a:t>
            </a:r>
            <a:endParaRPr/>
          </a:p>
        </p:txBody>
      </p:sp>
      <p:sp>
        <p:nvSpPr>
          <p:cNvPr id="404" name="Google Shape;404;g3bdb0003c1b_0_4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.devcontainer/devcontainer.json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Dockerfile for custom images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docker‑compose.yml for multi‑service setups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definitions for tooling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Code customizations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Post‑creation automation scripts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bdb0003c1b_0_4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devcontainer.json – Core Fields</a:t>
            </a:r>
            <a:endParaRPr/>
          </a:p>
        </p:txBody>
      </p:sp>
      <p:sp>
        <p:nvSpPr>
          <p:cNvPr id="410" name="Google Shape;410;g3bdb0003c1b_0_4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 – logical environment identifier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or build configuration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– prebuilt tooling blocks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customizations for VS Code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postCreateCommand automation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remoteUser for security best practice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bdb0003c1b_0_4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Images vs Dockerfile</a:t>
            </a:r>
            <a:endParaRPr/>
          </a:p>
        </p:txBody>
      </p:sp>
      <p:sp>
        <p:nvSpPr>
          <p:cNvPr id="416" name="Google Shape;416;g3bdb0003c1b_0_4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Prebuilt images for faster startup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Dockerfile for full control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AI tooling integration with Dockerfile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parity advantages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customization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standardization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db0003c1b_0_4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DevContainer Features Explained</a:t>
            </a:r>
            <a:endParaRPr/>
          </a:p>
        </p:txBody>
      </p:sp>
      <p:sp>
        <p:nvSpPr>
          <p:cNvPr id="422" name="Google Shape;422;g3bdb0003c1b_0_4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building blocks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Docker‑in‑Docker capability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runtimes (Node, Python, Go)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 tool installation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manual dependency management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tooling across teams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db0003c1b_0_4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Code Remote Containers Workflow</a:t>
            </a:r>
            <a:endParaRPr/>
          </a:p>
        </p:txBody>
      </p:sp>
      <p:sp>
        <p:nvSpPr>
          <p:cNvPr id="428" name="Google Shape;428;g3bdb0003c1b_0_43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Docker &amp; VS Code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Dev Containers extension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Clone repository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Reopen project in container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builds automatically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happens inside container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db0003c1b_0_4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AI‑Augmented Development</a:t>
            </a:r>
            <a:endParaRPr/>
          </a:p>
        </p:txBody>
      </p:sp>
      <p:sp>
        <p:nvSpPr>
          <p:cNvPr id="434" name="Google Shape;434;g3bdb0003c1b_0_43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tools run inside containers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AI behavior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model experimentation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agent execution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Shift‑left security &amp; compliance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agentic systems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db0003c1b_0_4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MCP CLI Tools Overview</a:t>
            </a:r>
            <a:endParaRPr/>
          </a:p>
        </p:txBody>
      </p:sp>
      <p:sp>
        <p:nvSpPr>
          <p:cNvPr id="440" name="Google Shape;440;g3bdb0003c1b_0_44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ai – AI‑assisted container workflows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Shift‑left DevSecOps tooling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AI‑ready container governance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compliance readiness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db0003c1b_0_4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ai – Key Capabilities</a:t>
            </a:r>
            <a:endParaRPr/>
          </a:p>
        </p:txBody>
      </p:sp>
      <p:sp>
        <p:nvSpPr>
          <p:cNvPr id="446" name="Google Shape;446;g3bdb0003c1b_0_4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Dockerfiles using AI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 optimizations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container issues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container templates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developer productivity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Acts as container Copilot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bdb0003c1b_0_4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DevContainer Best Practices</a:t>
            </a:r>
            <a:endParaRPr/>
          </a:p>
        </p:txBody>
      </p:sp>
      <p:sp>
        <p:nvSpPr>
          <p:cNvPr id="452" name="Google Shape;452;g3bdb0003c1b_0_47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non‑root users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 image size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 tool versions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setup via postCreateCommand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environments reproducible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 with CI/CD pipelines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db0003c1b_0_4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This Enables Agentic Workflows</a:t>
            </a:r>
            <a:endParaRPr/>
          </a:p>
        </p:txBody>
      </p:sp>
      <p:sp>
        <p:nvSpPr>
          <p:cNvPr id="458" name="Google Shape;458;g3bdb0003c1b_0_47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Agents run in isolated containers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execution sandboxing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AI experimentation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Composable AI pipelines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transition to Dagger workflows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autonomous systems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c33d3fc8d_0_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33" name="Google Shape;133;g3bc33d3fc8d_0_6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4" name="Google Shape;134;g3bc33d3fc8d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" y="85725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db0003c1b_0_4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 3 Summary</a:t>
            </a:r>
            <a:endParaRPr/>
          </a:p>
        </p:txBody>
      </p:sp>
      <p:sp>
        <p:nvSpPr>
          <p:cNvPr id="464" name="Google Shape;464;g3bdb0003c1b_0_48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DevContainers enable DevX excellence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tools become reproducible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MCP tools ensure security &amp; compliance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Code integration simplifies adoption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Hands‑on skills are production‑ready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Sets stage for advanced agentic modules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db0003c1b_0_568"/>
          <p:cNvSpPr txBox="1"/>
          <p:nvPr>
            <p:ph idx="1" type="body"/>
          </p:nvPr>
        </p:nvSpPr>
        <p:spPr>
          <a:xfrm>
            <a:off x="457200" y="1600200"/>
            <a:ext cx="82296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CI/CD platform built into GitHub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automation, security, and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Pipelines as security enforcement points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Azure-centric, cloud-agnostic principles</a:t>
            </a:r>
            <a:endParaRPr/>
          </a:p>
        </p:txBody>
      </p:sp>
      <p:sp>
        <p:nvSpPr>
          <p:cNvPr id="470" name="Google Shape;470;g3bdb0003c1b_0_5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Actions: CI/CD &amp; DevSecOps</a:t>
            </a:r>
            <a:endParaRPr/>
          </a:p>
        </p:txBody>
      </p:sp>
      <p:pic>
        <p:nvPicPr>
          <p:cNvPr id="471" name="Google Shape;471;g3bdb0003c1b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75" y="4180826"/>
            <a:ext cx="8050251" cy="26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db0003c1b_0_5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GitHub Actions</a:t>
            </a:r>
            <a:endParaRPr/>
          </a:p>
        </p:txBody>
      </p:sp>
      <p:sp>
        <p:nvSpPr>
          <p:cNvPr id="477" name="Google Shape;477;g3bdb0003c1b_0_57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lives where the code lives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Event-driven, YAML-based pipelines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ecosystem and security integrations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as governance layer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db0003c1b_0_5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Architecture</a:t>
            </a:r>
            <a:endParaRPr/>
          </a:p>
        </p:txBody>
      </p:sp>
      <p:sp>
        <p:nvSpPr>
          <p:cNvPr id="483" name="Google Shape;483;g3bdb0003c1b_0_57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Event-driven execution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Workflows defined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Jobs run on isolated runners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Reproducible and auditable pipelines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bdb0003c1b_0_5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Concepts</a:t>
            </a:r>
            <a:endParaRPr/>
          </a:p>
        </p:txBody>
      </p:sp>
      <p:sp>
        <p:nvSpPr>
          <p:cNvPr id="489" name="Google Shape;489;g3bdb0003c1b_0_58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– pipeline definition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– trigger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– stage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– command or 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Runner – execution environment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db0003c1b_0_5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Triggers</a:t>
            </a:r>
            <a:endParaRPr/>
          </a:p>
        </p:txBody>
      </p:sp>
      <p:sp>
        <p:nvSpPr>
          <p:cNvPr id="495" name="Google Shape;495;g3bdb0003c1b_0_58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– code changes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pull_request – security validation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workflow_dispatch – manual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– periodic scans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db0003c1b_0_5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Triggers</a:t>
            </a:r>
            <a:endParaRPr/>
          </a:p>
        </p:txBody>
      </p:sp>
      <p:pic>
        <p:nvPicPr>
          <p:cNvPr id="501" name="Google Shape;501;g3bdb0003c1b_0_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448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bdb0003c1b_0_5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Jobs &amp; Parallelism</a:t>
            </a:r>
            <a:endParaRPr/>
          </a:p>
        </p:txBody>
      </p:sp>
      <p:sp>
        <p:nvSpPr>
          <p:cNvPr id="507" name="Google Shape;507;g3bdb0003c1b_0_59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execution by default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enforces order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 fast on security issues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db0003c1b_0_6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Runners</a:t>
            </a:r>
            <a:endParaRPr/>
          </a:p>
        </p:txBody>
      </p:sp>
      <p:sp>
        <p:nvSpPr>
          <p:cNvPr id="513" name="Google Shape;513;g3bdb0003c1b_0_60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GitHub-hosted – ephemeral and secure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Self-hosted – private network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 ephemeral runners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bdb0003c1b_0_6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Management</a:t>
            </a:r>
            <a:endParaRPr/>
          </a:p>
        </p:txBody>
      </p:sp>
      <p:sp>
        <p:nvSpPr>
          <p:cNvPr id="519" name="Google Shape;519;g3bdb0003c1b_0_60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secrets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Masked logs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Repo, environment, org scope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per environment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c33d3fc8d_0_1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40" name="Google Shape;140;g3bc33d3fc8d_0_1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1" name="Google Shape;141;g3bc33d3fc8d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db0003c1b_0_6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Management</a:t>
            </a:r>
            <a:endParaRPr/>
          </a:p>
        </p:txBody>
      </p:sp>
      <p:pic>
        <p:nvPicPr>
          <p:cNvPr id="525" name="Google Shape;525;g3bdb0003c1b_0_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8" cy="488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db0003c1b_0_6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&amp; Approvals</a:t>
            </a:r>
            <a:endParaRPr/>
          </a:p>
        </p:txBody>
      </p:sp>
      <p:sp>
        <p:nvSpPr>
          <p:cNvPr id="531" name="Google Shape;531;g3bdb0003c1b_0_6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/ Test / Prod separation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approvals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trails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db0003c1b_0_6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Workflows</a:t>
            </a:r>
            <a:endParaRPr/>
          </a:p>
        </p:txBody>
      </p:sp>
      <p:sp>
        <p:nvSpPr>
          <p:cNvPr id="537" name="Google Shape;537;g3bdb0003c1b_0_6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pipeline logic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security workflows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Platform-owned pipelines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db0003c1b_0_6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Workflows</a:t>
            </a:r>
            <a:endParaRPr/>
          </a:p>
        </p:txBody>
      </p:sp>
      <p:sp>
        <p:nvSpPr>
          <p:cNvPr id="543" name="Google Shape;543;g3bdb0003c1b_0_62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Creating an example workflow - GitHub Docs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c33d3fc8d_0_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Docker</a:t>
            </a:r>
            <a:endParaRPr/>
          </a:p>
        </p:txBody>
      </p:sp>
      <p:sp>
        <p:nvSpPr>
          <p:cNvPr id="147" name="Google Shape;147;g3bc33d3fc8d_0_24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Docker is an open platform for developing, shipping, and running applications.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Docker enables you to separate your applications from your infrastructure so you can deliver software quickly.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With Docker, you can manage your infrastructure in the same ways you manage your applications.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By taking advantage of Docker’s methodologies for shipping, testing, and deploying code quickly, you can significantly reduce the delay between writing code and running it in production.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c33d3fc8d_0_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Docker</a:t>
            </a:r>
            <a:endParaRPr/>
          </a:p>
        </p:txBody>
      </p:sp>
      <p:sp>
        <p:nvSpPr>
          <p:cNvPr id="153" name="Google Shape;153;g3bc33d3fc8d_0_29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Docker provides the ability to package and run an application in a loosely isolated environment called a container.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The isolation and security allows you to run many containers simultaneously on a given host.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Containers are lightweight and contain everything needed to run the application, so you do not need to rely on what is currently installed on the host.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You can easily share containers while you work, and be sure that everyone you share with gets the same container that works in the same way.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